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2" r:id="rId4"/>
    <p:sldId id="259" r:id="rId5"/>
    <p:sldId id="260" r:id="rId6"/>
    <p:sldId id="263" r:id="rId7"/>
    <p:sldId id="261"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6" d="100"/>
          <a:sy n="76" d="100"/>
        </p:scale>
        <p:origin x="-480" y="-19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D668DDD-BDFB-452C-AAE6-BC52948B75B4}" type="datetimeFigureOut">
              <a:rPr lang="en-US" smtClean="0"/>
              <a:t>2/22/2018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FF92B7-F185-46D5-A7FB-C66E89D5F410}" type="slidenum">
              <a:rPr lang="en-US" smtClean="0"/>
              <a:t>‹#›</a:t>
            </a:fld>
            <a:endParaRPr lang="en-US"/>
          </a:p>
        </p:txBody>
      </p:sp>
    </p:spTree>
    <p:extLst>
      <p:ext uri="{BB962C8B-B14F-4D97-AF65-F5344CB8AC3E}">
        <p14:creationId xmlns:p14="http://schemas.microsoft.com/office/powerpoint/2010/main" val="3182514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668DDD-BDFB-452C-AAE6-BC52948B75B4}" type="datetimeFigureOut">
              <a:rPr lang="en-US" smtClean="0"/>
              <a:t>2/22/2018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FF92B7-F185-46D5-A7FB-C66E89D5F410}" type="slidenum">
              <a:rPr lang="en-US" smtClean="0"/>
              <a:t>‹#›</a:t>
            </a:fld>
            <a:endParaRPr lang="en-US"/>
          </a:p>
        </p:txBody>
      </p:sp>
    </p:spTree>
    <p:extLst>
      <p:ext uri="{BB962C8B-B14F-4D97-AF65-F5344CB8AC3E}">
        <p14:creationId xmlns:p14="http://schemas.microsoft.com/office/powerpoint/2010/main" val="3438098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668DDD-BDFB-452C-AAE6-BC52948B75B4}" type="datetimeFigureOut">
              <a:rPr lang="en-US" smtClean="0"/>
              <a:t>2/22/2018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FF92B7-F185-46D5-A7FB-C66E89D5F410}" type="slidenum">
              <a:rPr lang="en-US" smtClean="0"/>
              <a:t>‹#›</a:t>
            </a:fld>
            <a:endParaRPr lang="en-US"/>
          </a:p>
        </p:txBody>
      </p:sp>
    </p:spTree>
    <p:extLst>
      <p:ext uri="{BB962C8B-B14F-4D97-AF65-F5344CB8AC3E}">
        <p14:creationId xmlns:p14="http://schemas.microsoft.com/office/powerpoint/2010/main" val="1803784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668DDD-BDFB-452C-AAE6-BC52948B75B4}" type="datetimeFigureOut">
              <a:rPr lang="en-US" smtClean="0"/>
              <a:t>2/22/2018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FF92B7-F185-46D5-A7FB-C66E89D5F410}" type="slidenum">
              <a:rPr lang="en-US" smtClean="0"/>
              <a:t>‹#›</a:t>
            </a:fld>
            <a:endParaRPr lang="en-US"/>
          </a:p>
        </p:txBody>
      </p:sp>
    </p:spTree>
    <p:extLst>
      <p:ext uri="{BB962C8B-B14F-4D97-AF65-F5344CB8AC3E}">
        <p14:creationId xmlns:p14="http://schemas.microsoft.com/office/powerpoint/2010/main" val="1903015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D668DDD-BDFB-452C-AAE6-BC52948B75B4}" type="datetimeFigureOut">
              <a:rPr lang="en-US" smtClean="0"/>
              <a:t>2/22/2018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FF92B7-F185-46D5-A7FB-C66E89D5F410}" type="slidenum">
              <a:rPr lang="en-US" smtClean="0"/>
              <a:t>‹#›</a:t>
            </a:fld>
            <a:endParaRPr lang="en-US"/>
          </a:p>
        </p:txBody>
      </p:sp>
    </p:spTree>
    <p:extLst>
      <p:ext uri="{BB962C8B-B14F-4D97-AF65-F5344CB8AC3E}">
        <p14:creationId xmlns:p14="http://schemas.microsoft.com/office/powerpoint/2010/main" val="3297469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D668DDD-BDFB-452C-AAE6-BC52948B75B4}" type="datetimeFigureOut">
              <a:rPr lang="en-US" smtClean="0"/>
              <a:t>2/22/2018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FF92B7-F185-46D5-A7FB-C66E89D5F410}" type="slidenum">
              <a:rPr lang="en-US" smtClean="0"/>
              <a:t>‹#›</a:t>
            </a:fld>
            <a:endParaRPr lang="en-US"/>
          </a:p>
        </p:txBody>
      </p:sp>
    </p:spTree>
    <p:extLst>
      <p:ext uri="{BB962C8B-B14F-4D97-AF65-F5344CB8AC3E}">
        <p14:creationId xmlns:p14="http://schemas.microsoft.com/office/powerpoint/2010/main" val="1802603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668DDD-BDFB-452C-AAE6-BC52948B75B4}" type="datetimeFigureOut">
              <a:rPr lang="en-US" smtClean="0"/>
              <a:t>2/22/2018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FF92B7-F185-46D5-A7FB-C66E89D5F410}" type="slidenum">
              <a:rPr lang="en-US" smtClean="0"/>
              <a:t>‹#›</a:t>
            </a:fld>
            <a:endParaRPr lang="en-US"/>
          </a:p>
        </p:txBody>
      </p:sp>
    </p:spTree>
    <p:extLst>
      <p:ext uri="{BB962C8B-B14F-4D97-AF65-F5344CB8AC3E}">
        <p14:creationId xmlns:p14="http://schemas.microsoft.com/office/powerpoint/2010/main" val="2504618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668DDD-BDFB-452C-AAE6-BC52948B75B4}" type="datetimeFigureOut">
              <a:rPr lang="en-US" smtClean="0"/>
              <a:t>2/22/2018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FF92B7-F185-46D5-A7FB-C66E89D5F410}" type="slidenum">
              <a:rPr lang="en-US" smtClean="0"/>
              <a:t>‹#›</a:t>
            </a:fld>
            <a:endParaRPr lang="en-US"/>
          </a:p>
        </p:txBody>
      </p:sp>
    </p:spTree>
    <p:extLst>
      <p:ext uri="{BB962C8B-B14F-4D97-AF65-F5344CB8AC3E}">
        <p14:creationId xmlns:p14="http://schemas.microsoft.com/office/powerpoint/2010/main" val="3699929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668DDD-BDFB-452C-AAE6-BC52948B75B4}" type="datetimeFigureOut">
              <a:rPr lang="en-US" smtClean="0"/>
              <a:t>2/22/2018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FF92B7-F185-46D5-A7FB-C66E89D5F410}" type="slidenum">
              <a:rPr lang="en-US" smtClean="0"/>
              <a:t>‹#›</a:t>
            </a:fld>
            <a:endParaRPr lang="en-US"/>
          </a:p>
        </p:txBody>
      </p:sp>
    </p:spTree>
    <p:extLst>
      <p:ext uri="{BB962C8B-B14F-4D97-AF65-F5344CB8AC3E}">
        <p14:creationId xmlns:p14="http://schemas.microsoft.com/office/powerpoint/2010/main" val="1093415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668DDD-BDFB-452C-AAE6-BC52948B75B4}" type="datetimeFigureOut">
              <a:rPr lang="en-US" smtClean="0"/>
              <a:t>2/22/2018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FF92B7-F185-46D5-A7FB-C66E89D5F410}" type="slidenum">
              <a:rPr lang="en-US" smtClean="0"/>
              <a:t>‹#›</a:t>
            </a:fld>
            <a:endParaRPr lang="en-US"/>
          </a:p>
        </p:txBody>
      </p:sp>
    </p:spTree>
    <p:extLst>
      <p:ext uri="{BB962C8B-B14F-4D97-AF65-F5344CB8AC3E}">
        <p14:creationId xmlns:p14="http://schemas.microsoft.com/office/powerpoint/2010/main" val="897575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668DDD-BDFB-452C-AAE6-BC52948B75B4}" type="datetimeFigureOut">
              <a:rPr lang="en-US" smtClean="0"/>
              <a:t>2/22/2018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FF92B7-F185-46D5-A7FB-C66E89D5F410}" type="slidenum">
              <a:rPr lang="en-US" smtClean="0"/>
              <a:t>‹#›</a:t>
            </a:fld>
            <a:endParaRPr lang="en-US"/>
          </a:p>
        </p:txBody>
      </p:sp>
    </p:spTree>
    <p:extLst>
      <p:ext uri="{BB962C8B-B14F-4D97-AF65-F5344CB8AC3E}">
        <p14:creationId xmlns:p14="http://schemas.microsoft.com/office/powerpoint/2010/main" val="4171434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100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668DDD-BDFB-452C-AAE6-BC52948B75B4}" type="datetimeFigureOut">
              <a:rPr lang="en-US" smtClean="0"/>
              <a:t>2/22/2018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FF92B7-F185-46D5-A7FB-C66E89D5F410}" type="slidenum">
              <a:rPr lang="en-US" smtClean="0"/>
              <a:t>‹#›</a:t>
            </a:fld>
            <a:endParaRPr lang="en-US"/>
          </a:p>
        </p:txBody>
      </p:sp>
    </p:spTree>
    <p:extLst>
      <p:ext uri="{BB962C8B-B14F-4D97-AF65-F5344CB8AC3E}">
        <p14:creationId xmlns:p14="http://schemas.microsoft.com/office/powerpoint/2010/main" val="14419771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gi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gif"/></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6" name="TextBox 5"/>
          <p:cNvSpPr txBox="1"/>
          <p:nvPr/>
        </p:nvSpPr>
        <p:spPr>
          <a:xfrm>
            <a:off x="5125328" y="3924886"/>
            <a:ext cx="1659988" cy="523220"/>
          </a:xfrm>
          <a:prstGeom prst="rect">
            <a:avLst/>
          </a:prstGeom>
          <a:noFill/>
        </p:spPr>
        <p:txBody>
          <a:bodyPr wrap="square" rtlCol="0">
            <a:spAutoFit/>
          </a:bodyPr>
          <a:lstStyle/>
          <a:p>
            <a:pPr algn="ctr"/>
            <a:r>
              <a:rPr lang="en-US" sz="2800" dirty="0" smtClean="0">
                <a:solidFill>
                  <a:schemeClr val="bg1"/>
                </a:solidFill>
                <a:latin typeface="+mj-lt"/>
                <a:cs typeface="Times New Roman" panose="02020603050405020304" pitchFamily="18" charset="0"/>
              </a:rPr>
              <a:t>PILLS</a:t>
            </a:r>
            <a:endParaRPr lang="en-US" sz="2800" dirty="0">
              <a:solidFill>
                <a:schemeClr val="bg1"/>
              </a:solidFill>
              <a:latin typeface="+mj-lt"/>
              <a:cs typeface="Times New Roman" panose="02020603050405020304" pitchFamily="18"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4363" y="5438905"/>
            <a:ext cx="5665713" cy="1212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63386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Introduction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r>
              <a:rPr lang="en-US" dirty="0" smtClean="0">
                <a:latin typeface="Times New Roman" panose="02020603050405020304" pitchFamily="18" charset="0"/>
                <a:cs typeface="Times New Roman" panose="02020603050405020304" pitchFamily="18" charset="0"/>
              </a:rPr>
              <a:t>Attention getter; Introduction the x-factor to customer service success.</a:t>
            </a:r>
          </a:p>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Customers’ service representatives have different challenges in their work; this is because they face different customers.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customers expect the good reception from the sales representatives at all times.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he </a:t>
            </a:r>
            <a:r>
              <a:rPr lang="en-US" dirty="0">
                <a:latin typeface="Times New Roman" panose="02020603050405020304" pitchFamily="18" charset="0"/>
                <a:cs typeface="Times New Roman" panose="02020603050405020304" pitchFamily="18" charset="0"/>
              </a:rPr>
              <a:t>truth is coming into contact with different customers may be </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tiresome work that would need one to have the emotional intelligence to help in dealing with the customers.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With </a:t>
            </a:r>
            <a:r>
              <a:rPr lang="en-US" dirty="0">
                <a:latin typeface="Times New Roman" panose="02020603050405020304" pitchFamily="18" charset="0"/>
                <a:cs typeface="Times New Roman" panose="02020603050405020304" pitchFamily="18" charset="0"/>
              </a:rPr>
              <a:t>the emotions of people that can get wary and cause discomfort between the customer and the service </a:t>
            </a:r>
            <a:r>
              <a:rPr lang="en-US" dirty="0" smtClean="0">
                <a:latin typeface="Times New Roman" panose="02020603050405020304" pitchFamily="18" charset="0"/>
                <a:cs typeface="Times New Roman" panose="02020603050405020304" pitchFamily="18" charset="0"/>
              </a:rPr>
              <a:t>representative. </a:t>
            </a:r>
          </a:p>
          <a:p>
            <a:r>
              <a:rPr lang="en-US" dirty="0" smtClean="0">
                <a:latin typeface="Times New Roman" panose="02020603050405020304" pitchFamily="18" charset="0"/>
                <a:cs typeface="Times New Roman" panose="02020603050405020304" pitchFamily="18" charset="0"/>
              </a:rPr>
              <a:t>So what will improve the service of CSR?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86" y="5380891"/>
            <a:ext cx="2475914" cy="1477109"/>
          </a:xfrm>
          <a:prstGeom prst="rect">
            <a:avLst/>
          </a:prstGeom>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3883" y="-1"/>
            <a:ext cx="3488530" cy="1825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12957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5495" y="2344240"/>
            <a:ext cx="10515600" cy="4351338"/>
          </a:xfrm>
        </p:spPr>
        <p:txBody>
          <a:bodyPr/>
          <a:lstStyle/>
          <a:p>
            <a:r>
              <a:rPr lang="en-US" dirty="0">
                <a:latin typeface="Times New Roman" panose="02020603050405020304" pitchFamily="18" charset="0"/>
                <a:cs typeface="Times New Roman" panose="02020603050405020304" pitchFamily="18" charset="0"/>
              </a:rPr>
              <a:t>Topic: Emotional Intelligence Pills for the Customer Service Representatives.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With the emotions of people that can get wary and cause discomfort between the customer and the service </a:t>
            </a:r>
            <a:r>
              <a:rPr lang="en-US" dirty="0" smtClean="0">
                <a:latin typeface="Times New Roman" panose="02020603050405020304" pitchFamily="18" charset="0"/>
                <a:cs typeface="Times New Roman" panose="02020603050405020304" pitchFamily="18" charset="0"/>
              </a:rPr>
              <a:t>representative</a:t>
            </a:r>
          </a:p>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he </a:t>
            </a:r>
            <a:r>
              <a:rPr lang="en-US" dirty="0">
                <a:latin typeface="Times New Roman" panose="02020603050405020304" pitchFamily="18" charset="0"/>
                <a:cs typeface="Times New Roman" panose="02020603050405020304" pitchFamily="18" charset="0"/>
              </a:rPr>
              <a:t>emotional intelligence pills are appropriate to help the customer service </a:t>
            </a:r>
            <a:r>
              <a:rPr lang="en-US" dirty="0" smtClean="0">
                <a:latin typeface="Times New Roman" panose="02020603050405020304" pitchFamily="18" charset="0"/>
                <a:cs typeface="Times New Roman" panose="02020603050405020304" pitchFamily="18" charset="0"/>
              </a:rPr>
              <a:t>representatives. </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Internal Preview:- </a:t>
            </a:r>
            <a:r>
              <a:rPr lang="en-US" dirty="0" smtClean="0">
                <a:latin typeface="Times New Roman" panose="02020603050405020304" pitchFamily="18" charset="0"/>
                <a:cs typeface="Times New Roman" panose="02020603050405020304" pitchFamily="18" charset="0"/>
              </a:rPr>
              <a:t>Subject, Purpose, Cost, Benefactors </a:t>
            </a:r>
            <a:r>
              <a:rPr lang="en-US" dirty="0">
                <a:latin typeface="Times New Roman" panose="02020603050405020304" pitchFamily="18" charset="0"/>
                <a:cs typeface="Times New Roman" panose="02020603050405020304" pitchFamily="18" charset="0"/>
              </a:rPr>
              <a:t>and Importance.</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4132" y="1"/>
            <a:ext cx="3027743" cy="218181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16086" y="5380891"/>
            <a:ext cx="2475914" cy="1477109"/>
          </a:xfrm>
          <a:prstGeom prst="rect">
            <a:avLst/>
          </a:prstGeom>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72334" y="1"/>
            <a:ext cx="3314214" cy="2442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73590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Body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13117" y="2064775"/>
            <a:ext cx="10515600" cy="4279753"/>
          </a:xfrm>
        </p:spPr>
        <p:txBody>
          <a:bodyPr>
            <a:normAutofit/>
          </a:bodyPr>
          <a:lstStyle/>
          <a:p>
            <a:pPr>
              <a:lnSpc>
                <a:spcPct val="150000"/>
              </a:lnSpc>
            </a:pPr>
            <a:r>
              <a:rPr lang="en-US" dirty="0" smtClean="0">
                <a:latin typeface="Times New Roman" panose="02020603050405020304" pitchFamily="18" charset="0"/>
                <a:cs typeface="Times New Roman" panose="02020603050405020304" pitchFamily="18" charset="0"/>
              </a:rPr>
              <a:t>Main point 1 (Subject); Emotional Intelligence pills </a:t>
            </a:r>
            <a:r>
              <a:rPr lang="en-US" dirty="0">
                <a:latin typeface="Times New Roman" panose="02020603050405020304" pitchFamily="18" charset="0"/>
                <a:cs typeface="Times New Roman" panose="02020603050405020304" pitchFamily="18" charset="0"/>
              </a:rPr>
              <a:t>will help to increase the emotional intelligence of the customer service </a:t>
            </a:r>
            <a:r>
              <a:rPr lang="en-US" dirty="0" smtClean="0">
                <a:latin typeface="Times New Roman" panose="02020603050405020304" pitchFamily="18" charset="0"/>
                <a:cs typeface="Times New Roman" panose="02020603050405020304" pitchFamily="18" charset="0"/>
              </a:rPr>
              <a:t>through  </a:t>
            </a:r>
            <a:r>
              <a:rPr lang="en-US" dirty="0">
                <a:latin typeface="Times New Roman" panose="02020603050405020304" pitchFamily="18" charset="0"/>
                <a:cs typeface="Times New Roman" panose="02020603050405020304" pitchFamily="18" charset="0"/>
              </a:rPr>
              <a:t>understanding, comprehension, and interpretation of the </a:t>
            </a:r>
            <a:r>
              <a:rPr lang="en-US" dirty="0" smtClean="0">
                <a:latin typeface="Times New Roman" panose="02020603050405020304" pitchFamily="18" charset="0"/>
                <a:cs typeface="Times New Roman" panose="02020603050405020304" pitchFamily="18" charset="0"/>
              </a:rPr>
              <a:t>customers. </a:t>
            </a:r>
          </a:p>
          <a:p>
            <a:pPr>
              <a:lnSpc>
                <a:spcPct val="150000"/>
              </a:lnSpc>
            </a:pPr>
            <a:r>
              <a:rPr lang="en-US" dirty="0" smtClean="0">
                <a:latin typeface="Times New Roman" panose="02020603050405020304" pitchFamily="18" charset="0"/>
                <a:cs typeface="Times New Roman" panose="02020603050405020304" pitchFamily="18" charset="0"/>
              </a:rPr>
              <a:t>Main point 2 (</a:t>
            </a:r>
            <a:r>
              <a:rPr lang="en-US" dirty="0" err="1" smtClean="0">
                <a:latin typeface="Times New Roman" panose="02020603050405020304" pitchFamily="18" charset="0"/>
                <a:cs typeface="Times New Roman" panose="02020603050405020304" pitchFamily="18" charset="0"/>
              </a:rPr>
              <a:t>Pupose</a:t>
            </a:r>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The </a:t>
            </a:r>
            <a:r>
              <a:rPr lang="en-US" dirty="0">
                <a:latin typeface="Times New Roman" panose="02020603050405020304" pitchFamily="18" charset="0"/>
                <a:cs typeface="Times New Roman" panose="02020603050405020304" pitchFamily="18" charset="0"/>
              </a:rPr>
              <a:t>pill will create safe and convenient opportunity to the </a:t>
            </a:r>
            <a:r>
              <a:rPr lang="en-US" dirty="0" smtClean="0">
                <a:latin typeface="Times New Roman" panose="02020603050405020304" pitchFamily="18" charset="0"/>
                <a:cs typeface="Times New Roman" panose="02020603050405020304" pitchFamily="18" charset="0"/>
              </a:rPr>
              <a:t>CSR to work by providing </a:t>
            </a:r>
            <a:r>
              <a:rPr lang="en-US" dirty="0">
                <a:latin typeface="Times New Roman" panose="02020603050405020304" pitchFamily="18" charset="0"/>
                <a:cs typeface="Times New Roman" panose="02020603050405020304" pitchFamily="18" charset="0"/>
              </a:rPr>
              <a:t>the necessary relief on the understanding of emotions.</a:t>
            </a:r>
          </a:p>
          <a:p>
            <a:endParaRPr lang="en-US" dirty="0">
              <a:latin typeface="Times New Roman" panose="02020603050405020304" pitchFamily="18" charset="0"/>
              <a:cs typeface="Times New Roman" panose="02020603050405020304" pitchFamily="18" charset="0"/>
            </a:endParaRPr>
          </a:p>
          <a:p>
            <a:pPr marL="0" indent="0">
              <a:buNone/>
            </a:pP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86" y="5380891"/>
            <a:ext cx="2475914" cy="1477109"/>
          </a:xfrm>
          <a:prstGeom prst="rect">
            <a:avLst/>
          </a:prstGeom>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5451" y="265200"/>
            <a:ext cx="2628900" cy="19519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4676" y="5340181"/>
            <a:ext cx="2390775" cy="15178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69474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92369"/>
            <a:ext cx="10515600" cy="5684594"/>
          </a:xfrm>
        </p:spPr>
        <p:txBody>
          <a:bodyPr/>
          <a:lstStyle/>
          <a:p>
            <a:r>
              <a:rPr lang="en-US" dirty="0" smtClean="0">
                <a:latin typeface="Times New Roman" panose="02020603050405020304" pitchFamily="18" charset="0"/>
                <a:cs typeface="Times New Roman" panose="02020603050405020304" pitchFamily="18" charset="0"/>
              </a:rPr>
              <a:t>Main Point 3 (Cost); Space and Equipment – $10,000</a:t>
            </a:r>
          </a:p>
          <a:p>
            <a:pPr marL="0"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Professional staff –   $10,000 </a:t>
            </a:r>
          </a:p>
          <a:p>
            <a:pPr marL="0"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Total –   $20,000  </a:t>
            </a:r>
          </a:p>
          <a:p>
            <a:r>
              <a:rPr lang="en-US" dirty="0" smtClean="0">
                <a:latin typeface="Times New Roman" panose="02020603050405020304" pitchFamily="18" charset="0"/>
                <a:cs typeface="Times New Roman" panose="02020603050405020304" pitchFamily="18" charset="0"/>
              </a:rPr>
              <a:t>Main Point 4(Benefactors); The benefactors of the Emotional intelligence pill will include Customer service representatives (Direct), Consumers and community and the Employers &amp; the entrepreneur (me) </a:t>
            </a:r>
          </a:p>
          <a:p>
            <a:pPr marL="0"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86" y="5380891"/>
            <a:ext cx="2475914" cy="1477109"/>
          </a:xfrm>
          <a:prstGeom prst="rect">
            <a:avLst/>
          </a:prstGeom>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573" y="4208744"/>
            <a:ext cx="4860098" cy="2649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12189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lnSpc>
                <a:spcPct val="150000"/>
              </a:lnSpc>
            </a:pPr>
            <a:r>
              <a:rPr lang="en-US" dirty="0">
                <a:latin typeface="Times New Roman" panose="02020603050405020304" pitchFamily="18" charset="0"/>
                <a:cs typeface="Times New Roman" panose="02020603050405020304" pitchFamily="18" charset="0"/>
              </a:rPr>
              <a:t>Main Point 4 (Importance); </a:t>
            </a:r>
            <a:r>
              <a:rPr lang="en-US" dirty="0" smtClean="0">
                <a:latin typeface="Times New Roman" panose="02020603050405020304" pitchFamily="18" charset="0"/>
                <a:cs typeface="Times New Roman" panose="02020603050405020304" pitchFamily="18" charset="0"/>
              </a:rPr>
              <a:t>The EI Pills will ensure that CSR value their work and lead to Minimized </a:t>
            </a:r>
            <a:r>
              <a:rPr lang="en-US" dirty="0">
                <a:latin typeface="Times New Roman" panose="02020603050405020304" pitchFamily="18" charset="0"/>
                <a:cs typeface="Times New Roman" panose="02020603050405020304" pitchFamily="18" charset="0"/>
              </a:rPr>
              <a:t>CSR turnover </a:t>
            </a:r>
            <a:r>
              <a:rPr lang="en-US" dirty="0" smtClean="0">
                <a:latin typeface="Times New Roman" panose="02020603050405020304" pitchFamily="18" charset="0"/>
                <a:cs typeface="Times New Roman" panose="02020603050405020304" pitchFamily="18" charset="0"/>
              </a:rPr>
              <a:t>rate. </a:t>
            </a:r>
            <a:endParaRPr lang="en-US" dirty="0" smtClean="0">
              <a:latin typeface="Times New Roman" panose="02020603050405020304" pitchFamily="18" charset="0"/>
              <a:cs typeface="Times New Roman" panose="02020603050405020304" pitchFamily="18" charset="0"/>
            </a:endParaRPr>
          </a:p>
          <a:p>
            <a:pPr>
              <a:lnSpc>
                <a:spcPct val="150000"/>
              </a:lnSpc>
            </a:pPr>
            <a:r>
              <a:rPr lang="en-US" dirty="0" smtClean="0">
                <a:latin typeface="Times New Roman" panose="02020603050405020304" pitchFamily="18" charset="0"/>
                <a:cs typeface="Times New Roman" panose="02020603050405020304" pitchFamily="18" charset="0"/>
              </a:rPr>
              <a:t>The </a:t>
            </a:r>
            <a:r>
              <a:rPr lang="en-US" dirty="0" smtClean="0">
                <a:latin typeface="Times New Roman" panose="02020603050405020304" pitchFamily="18" charset="0"/>
                <a:cs typeface="Times New Roman" panose="02020603050405020304" pitchFamily="18" charset="0"/>
              </a:rPr>
              <a:t>Emotional intelligence Pills will help the CSR Maintain their jobs as they increase productivity and profitability for their employers. </a:t>
            </a:r>
            <a:endParaRPr lang="en-US" dirty="0" smtClean="0">
              <a:latin typeface="Times New Roman" panose="02020603050405020304" pitchFamily="18" charset="0"/>
              <a:cs typeface="Times New Roman" panose="02020603050405020304" pitchFamily="18" charset="0"/>
            </a:endParaRPr>
          </a:p>
          <a:p>
            <a:pPr>
              <a:lnSpc>
                <a:spcPct val="150000"/>
              </a:lnSpc>
            </a:pPr>
            <a:r>
              <a:rPr lang="en-US" dirty="0" smtClean="0">
                <a:latin typeface="Times New Roman" panose="02020603050405020304" pitchFamily="18" charset="0"/>
                <a:cs typeface="Times New Roman" panose="02020603050405020304" pitchFamily="18" charset="0"/>
              </a:rPr>
              <a:t>It </a:t>
            </a:r>
            <a:r>
              <a:rPr lang="en-US" dirty="0" smtClean="0">
                <a:latin typeface="Times New Roman" panose="02020603050405020304" pitchFamily="18" charset="0"/>
                <a:cs typeface="Times New Roman" panose="02020603050405020304" pitchFamily="18" charset="0"/>
              </a:rPr>
              <a:t>will also help the customer relate will with their company as they interact with the CSR. The start up will enable Job </a:t>
            </a:r>
            <a:r>
              <a:rPr lang="en-US" dirty="0">
                <a:latin typeface="Times New Roman" panose="02020603050405020304" pitchFamily="18" charset="0"/>
                <a:cs typeface="Times New Roman" panose="02020603050405020304" pitchFamily="18" charset="0"/>
              </a:rPr>
              <a:t>opportunity </a:t>
            </a:r>
            <a:r>
              <a:rPr lang="en-US" dirty="0" smtClean="0">
                <a:latin typeface="Times New Roman" panose="02020603050405020304" pitchFamily="18" charset="0"/>
                <a:cs typeface="Times New Roman" panose="02020603050405020304" pitchFamily="18" charset="0"/>
              </a:rPr>
              <a:t>creation.</a:t>
            </a:r>
            <a:endParaRPr lang="en-US" dirty="0">
              <a:latin typeface="Times New Roman" panose="02020603050405020304" pitchFamily="18" charset="0"/>
              <a:cs typeface="Times New Roman" panose="02020603050405020304" pitchFamily="18" charset="0"/>
            </a:endParaRP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5440" y="223695"/>
            <a:ext cx="3033856" cy="174307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7560" y="82550"/>
            <a:ext cx="2619375" cy="1743075"/>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16086" y="5380891"/>
            <a:ext cx="2475914" cy="1477109"/>
          </a:xfrm>
          <a:prstGeom prst="rect">
            <a:avLst/>
          </a:prstGeom>
        </p:spPr>
      </p:pic>
    </p:spTree>
    <p:extLst>
      <p:ext uri="{BB962C8B-B14F-4D97-AF65-F5344CB8AC3E}">
        <p14:creationId xmlns:p14="http://schemas.microsoft.com/office/powerpoint/2010/main" val="13115716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Conclusion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a:bodyPr>
          <a:lstStyle/>
          <a:p>
            <a:pPr>
              <a:lnSpc>
                <a:spcPct val="150000"/>
              </a:lnSpc>
            </a:pPr>
            <a:r>
              <a:rPr lang="en-US" dirty="0" smtClean="0">
                <a:latin typeface="Times New Roman" panose="02020603050405020304" pitchFamily="18" charset="0"/>
                <a:cs typeface="Times New Roman" panose="02020603050405020304" pitchFamily="18" charset="0"/>
              </a:rPr>
              <a:t>Emotional intelligence pills help the CSR productivity by increasing their understanding, comprehension, and interpretation of the customers needs. </a:t>
            </a:r>
          </a:p>
          <a:p>
            <a:pPr>
              <a:lnSpc>
                <a:spcPct val="150000"/>
              </a:lnSpc>
            </a:pPr>
            <a:r>
              <a:rPr lang="en-US" dirty="0" smtClean="0">
                <a:latin typeface="Times New Roman" panose="02020603050405020304" pitchFamily="18" charset="0"/>
                <a:cs typeface="Times New Roman" panose="02020603050405020304" pitchFamily="18" charset="0"/>
              </a:rPr>
              <a:t>With a total implementation cost of $20000, it will help improve the CSR quality of services, reduce CSR turnover rate, increase performance of employer companies, improve interaction of companies and community and customers, and crate job opportunities at the start up.   </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86" y="5380891"/>
            <a:ext cx="2475914" cy="1477109"/>
          </a:xfrm>
          <a:prstGeom prst="rect">
            <a:avLst/>
          </a:prstGeom>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5019" y="0"/>
            <a:ext cx="5611660" cy="20417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683735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Here is a video related to the emotional intelligence pills </a:t>
            </a:r>
          </a:p>
          <a:p>
            <a:r>
              <a:rPr lang="en-US" dirty="0"/>
              <a:t>https://www.youtube.com/watch?v=cDDWvj_q-o8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4413" y="2793305"/>
            <a:ext cx="5717587" cy="3407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65690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318</TotalTime>
  <Words>392</Words>
  <Application>Microsoft Office PowerPoint</Application>
  <PresentationFormat>Custom</PresentationFormat>
  <Paragraphs>28</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Introduction </vt:lpstr>
      <vt:lpstr>PowerPoint Presentation</vt:lpstr>
      <vt:lpstr>Body</vt:lpstr>
      <vt:lpstr>PowerPoint Presentation</vt:lpstr>
      <vt:lpstr>PowerPoint Presentation</vt:lpstr>
      <vt:lpstr>Conclusion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Vinny</dc:creator>
  <cp:lastModifiedBy>vini</cp:lastModifiedBy>
  <cp:revision>15</cp:revision>
  <dcterms:created xsi:type="dcterms:W3CDTF">2018-02-22T06:40:03Z</dcterms:created>
  <dcterms:modified xsi:type="dcterms:W3CDTF">2018-02-22T17:29:16Z</dcterms:modified>
</cp:coreProperties>
</file>